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309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310" r:id="rId12"/>
    <p:sldId id="268" r:id="rId13"/>
    <p:sldId id="287" r:id="rId14"/>
    <p:sldId id="28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F1B83E-6975-41CF-B18A-0A447363D461}">
          <p14:sldIdLst>
            <p14:sldId id="256"/>
            <p14:sldId id="309"/>
            <p14:sldId id="257"/>
            <p14:sldId id="259"/>
            <p14:sldId id="260"/>
            <p14:sldId id="261"/>
            <p14:sldId id="262"/>
            <p14:sldId id="263"/>
            <p14:sldId id="265"/>
            <p14:sldId id="267"/>
            <p14:sldId id="310"/>
            <p14:sldId id="268"/>
            <p14:sldId id="287"/>
            <p14:sldId id="288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1"/>
            <p14:sldId id="282"/>
            <p14:sldId id="283"/>
            <p14:sldId id="280"/>
          </p14:sldIdLst>
        </p14:section>
        <p14:section name="Untitled Section" id="{4E3FEEF1-77D8-4DFC-B855-431AF351043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19" y="-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9F946-57DF-4EEF-9487-40B4600D55B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DB27C-48B9-4FCF-8041-91B54766B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DB27C-48B9-4FCF-8041-91B54766BD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5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DB27C-48B9-4FCF-8041-91B54766BD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DB27C-48B9-4FCF-8041-91B54766BD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02CDFB6-0A7E-47A4-AA70-AE01D4354B9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348EA58-B1EA-46BC-A485-3D0A804EEC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4800" dirty="0" smtClean="0"/>
              <a:t>بنام خدای مهربان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5392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سیستم گزارش دهی حساسیت آنتی بیوتیکی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r" rtl="1"/>
            <a:r>
              <a:rPr lang="fa-IR" dirty="0" smtClean="0"/>
              <a:t>عوامل ضدمیکروبی که برای آزمایشات اولیه روتین وگزارش دهی مناسب </a:t>
            </a:r>
            <a:r>
              <a:rPr lang="fa-IR" dirty="0" smtClean="0"/>
              <a:t>هستند</a:t>
            </a:r>
            <a:r>
              <a:rPr lang="en-US" b="1" dirty="0" smtClean="0">
                <a:solidFill>
                  <a:srgbClr val="00B0F0"/>
                </a:solidFill>
              </a:rPr>
              <a:t>Tier1</a:t>
            </a:r>
            <a:r>
              <a:rPr lang="fa-IR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fa-IR" b="1" smtClean="0">
                <a:solidFill>
                  <a:srgbClr val="FF0000"/>
                </a:solidFill>
              </a:rPr>
              <a:t>)</a:t>
            </a:r>
          </a:p>
          <a:p>
            <a:pPr marL="114300" indent="0" algn="r" rtl="1">
              <a:buNone/>
            </a:pPr>
            <a:endParaRPr lang="en-US" b="1" dirty="0" smtClean="0">
              <a:solidFill>
                <a:srgbClr val="00B0F0"/>
              </a:solidFill>
            </a:endParaRPr>
          </a:p>
          <a:p>
            <a:pPr algn="r" rtl="1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fa-IR" dirty="0" smtClean="0"/>
              <a:t>عوامل </a:t>
            </a:r>
            <a:r>
              <a:rPr lang="fa-IR" dirty="0" smtClean="0"/>
              <a:t>ضدمیکروبی که برای آزمایشات اولیه و روتین مناسب هستند اما ممکن است طبق قوانین گزارش آبشاری که در هر موسسه وضع شده است گزارش شود</a:t>
            </a:r>
            <a:r>
              <a:rPr lang="en-US" b="1" dirty="0" smtClean="0">
                <a:solidFill>
                  <a:srgbClr val="FF0000"/>
                </a:solidFill>
              </a:rPr>
              <a:t>(B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Tier2</a:t>
            </a:r>
            <a:endParaRPr lang="en-US" b="1" dirty="0">
              <a:solidFill>
                <a:srgbClr val="00B0F0"/>
              </a:solidFill>
            </a:endParaRPr>
          </a:p>
          <a:p>
            <a:pPr marL="114300" indent="0" algn="r" rtl="1">
              <a:buNone/>
            </a:pPr>
            <a:endParaRPr lang="fa-IR" b="1" dirty="0" smtClean="0">
              <a:solidFill>
                <a:srgbClr val="FF0000"/>
              </a:solidFill>
            </a:endParaRPr>
          </a:p>
          <a:p>
            <a:pPr algn="r" rtl="1"/>
            <a:r>
              <a:rPr lang="fa-IR" dirty="0" smtClean="0"/>
              <a:t>عوامل ضد میکروبی که برای آزمایشات اولیه و روتین در مؤسساتی که به بیماران در معرض خطر بالای ابتلا به بیماری های مزمن چند عاملی(</a:t>
            </a:r>
            <a:r>
              <a:rPr lang="en-US" dirty="0" smtClean="0"/>
              <a:t>MDRO</a:t>
            </a:r>
            <a:r>
              <a:rPr lang="fa-IR" dirty="0" smtClean="0"/>
              <a:t>)خدمت می کنند مناسب هستند</a:t>
            </a:r>
            <a:r>
              <a:rPr lang="fa-IR" dirty="0"/>
              <a:t> </a:t>
            </a:r>
            <a:r>
              <a:rPr lang="fa-IR" dirty="0" smtClean="0"/>
              <a:t>اما فقط بایدطبق </a:t>
            </a:r>
            <a:r>
              <a:rPr lang="fa-IR" dirty="0"/>
              <a:t>قوانین گزارش آبشاری که در هر موسسه وضع شده است گزارش </a:t>
            </a:r>
            <a:r>
              <a:rPr lang="fa-IR" dirty="0" smtClean="0"/>
              <a:t>شود</a:t>
            </a:r>
            <a:r>
              <a:rPr lang="en-US" b="1" dirty="0" smtClean="0">
                <a:solidFill>
                  <a:srgbClr val="FF0000"/>
                </a:solidFill>
              </a:rPr>
              <a:t>(C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Tier3</a:t>
            </a:r>
            <a:endParaRPr lang="en-US" b="1" dirty="0">
              <a:solidFill>
                <a:srgbClr val="00B0F0"/>
              </a:solidFill>
            </a:endParaRPr>
          </a:p>
          <a:p>
            <a:pPr algn="r" rtl="1"/>
            <a:endParaRPr lang="fa-IR" b="1" dirty="0" smtClean="0">
              <a:solidFill>
                <a:srgbClr val="FF0000"/>
              </a:solidFill>
            </a:endParaRPr>
          </a:p>
          <a:p>
            <a:pPr algn="r" rtl="1"/>
            <a:r>
              <a:rPr lang="fa-IR" dirty="0" smtClean="0"/>
              <a:t>عوامل ضدمیکروبی که ممکن است آزمایش و گزارش آنها به درخواست پزشک درصورتیکه عوامل ضدمیکروبی در سایر ردیف ها بدلیل عوامل مختلف بهینه نباشند ضروری باشد</a:t>
            </a:r>
            <a:r>
              <a:rPr lang="en-US" b="1" dirty="0" smtClean="0">
                <a:solidFill>
                  <a:srgbClr val="FF0000"/>
                </a:solidFill>
              </a:rPr>
              <a:t>(D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00B0F0"/>
                </a:solidFill>
              </a:rPr>
              <a:t>Tier4</a:t>
            </a:r>
            <a:endParaRPr lang="en-US" b="1" dirty="0">
              <a:solidFill>
                <a:srgbClr val="00B0F0"/>
              </a:solidFill>
            </a:endParaRPr>
          </a:p>
          <a:p>
            <a:pPr algn="r" rtl="1"/>
            <a:endParaRPr lang="fa-IR" b="1" dirty="0" smtClean="0">
              <a:solidFill>
                <a:srgbClr val="FF0000"/>
              </a:solidFill>
            </a:endParaRPr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fa-IR" sz="6600" dirty="0" smtClean="0"/>
              <a:t>هشدار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 smtClean="0"/>
              <a:t>عوامل ضدمیکروبی زیر را برای باکتری های جدا شده از مایع مغزی-نخاعی(</a:t>
            </a:r>
            <a:r>
              <a:rPr lang="en-US" dirty="0" smtClean="0"/>
              <a:t>CSF</a:t>
            </a:r>
            <a:r>
              <a:rPr lang="fa-IR" dirty="0" smtClean="0"/>
              <a:t>) گزارش نکنید(این داروها داروهای انتخابی نیستند وممکن است مؤثر نباشند):</a:t>
            </a:r>
          </a:p>
          <a:p>
            <a:pPr algn="r" rtl="1"/>
            <a:r>
              <a:rPr lang="fa-IR" dirty="0" smtClean="0"/>
              <a:t>داروهایی که بصورت خوراکی تجویز می شوند.</a:t>
            </a:r>
          </a:p>
          <a:p>
            <a:pPr algn="r" rtl="1"/>
            <a:r>
              <a:rPr lang="fa-IR" dirty="0" smtClean="0"/>
              <a:t>سفالوسپورین های نسل اول و دوم وسفامایسین ها.</a:t>
            </a:r>
          </a:p>
          <a:p>
            <a:pPr algn="r" rtl="1"/>
            <a:r>
              <a:rPr lang="fa-IR" dirty="0" smtClean="0"/>
              <a:t>دوریپنم,ارتاپنم وایمیپنم</a:t>
            </a:r>
          </a:p>
          <a:p>
            <a:pPr algn="r" rtl="1"/>
            <a:r>
              <a:rPr lang="fa-IR" dirty="0" smtClean="0"/>
              <a:t>کلیندامایسین</a:t>
            </a:r>
          </a:p>
          <a:p>
            <a:pPr algn="r" rtl="1"/>
            <a:r>
              <a:rPr lang="fa-IR" dirty="0" smtClean="0"/>
              <a:t>لفامولین</a:t>
            </a:r>
          </a:p>
          <a:p>
            <a:pPr algn="r" rtl="1"/>
            <a:r>
              <a:rPr lang="fa-IR" dirty="0" smtClean="0"/>
              <a:t>ماکرولیدها</a:t>
            </a:r>
          </a:p>
          <a:p>
            <a:pPr algn="r" rtl="1"/>
            <a:r>
              <a:rPr lang="fa-IR" dirty="0" smtClean="0"/>
              <a:t>تتراسیکلین ها</a:t>
            </a:r>
          </a:p>
          <a:p>
            <a:pPr algn="r" rtl="1"/>
            <a:r>
              <a:rPr lang="fa-IR" dirty="0" smtClean="0"/>
              <a:t>فلوروکینولون ها</a:t>
            </a:r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14300" indent="0" algn="l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Entrobactriacea</a:t>
            </a:r>
            <a:r>
              <a:rPr lang="en-US" b="1" dirty="0" smtClean="0">
                <a:solidFill>
                  <a:srgbClr val="0070C0"/>
                </a:solidFill>
              </a:rPr>
              <a:t>(Excluding </a:t>
            </a:r>
            <a:r>
              <a:rPr lang="en-US" b="1" dirty="0" err="1" smtClean="0">
                <a:solidFill>
                  <a:srgbClr val="0070C0"/>
                </a:solidFill>
              </a:rPr>
              <a:t>salmonella,shigella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Ampicillin,Cefazolin,cefotaxime</a:t>
            </a:r>
            <a:r>
              <a:rPr lang="en-US" dirty="0" smtClean="0">
                <a:solidFill>
                  <a:schemeClr val="tx1"/>
                </a:solidFill>
              </a:rPr>
              <a:t> or ceftriaxone,Amoxicillin-clavulanate,Ampicillin-sulbactam,Piperacillin-tazobactam,Gentamicin,Ciprofloxacin,Levofloxacin,Trimethoprim-sulfamethoxazole</a:t>
            </a:r>
            <a:r>
              <a:rPr lang="en-US" b="1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Cefazoline</a:t>
            </a:r>
            <a:r>
              <a:rPr lang="en-US" dirty="0" smtClean="0">
                <a:solidFill>
                  <a:srgbClr val="FF0000"/>
                </a:solidFill>
              </a:rPr>
              <a:t>(only urine)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 err="1" smtClean="0">
                <a:solidFill>
                  <a:schemeClr val="tx1"/>
                </a:solidFill>
              </a:rPr>
              <a:t>Nitrofurantoin</a:t>
            </a:r>
            <a:r>
              <a:rPr lang="en-US" dirty="0" smtClean="0">
                <a:solidFill>
                  <a:srgbClr val="FF0000"/>
                </a:solidFill>
              </a:rPr>
              <a:t>(only </a:t>
            </a:r>
            <a:r>
              <a:rPr lang="en-US" dirty="0">
                <a:solidFill>
                  <a:srgbClr val="FF0000"/>
                </a:solidFill>
              </a:rPr>
              <a:t>urine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B:</a:t>
            </a:r>
            <a:r>
              <a:rPr lang="en-US" dirty="0" smtClean="0">
                <a:solidFill>
                  <a:schemeClr val="tx1"/>
                </a:solidFill>
              </a:rPr>
              <a:t>Cefuroxime,Cefepime,Ertapenem,Meropenem,Imipenem,Tobramycin,Amikacin,Cefotetan,Cefoxitin,Tetracycline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 smtClean="0">
                <a:solidFill>
                  <a:schemeClr val="tx1"/>
                </a:solidFill>
              </a:rPr>
              <a:t>Cefiderocol,Ceftazidime-avibactam,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Imipenem-relebactam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Meropenem-vaborbactam,Plazomicin,Fosfomycin</a:t>
            </a:r>
            <a:r>
              <a:rPr lang="en-US" dirty="0">
                <a:solidFill>
                  <a:srgbClr val="FF0000"/>
                </a:solidFill>
              </a:rPr>
              <a:t>(only </a:t>
            </a:r>
            <a:r>
              <a:rPr lang="en-US" dirty="0" err="1" smtClean="0">
                <a:solidFill>
                  <a:srgbClr val="FF0000"/>
                </a:solidFill>
              </a:rPr>
              <a:t>urine,E.coli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Aztreonam,Ceftaroline,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Ceftazidime,Ceftolozane-tazobactam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1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توضیحات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5181600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sz="3400" dirty="0" smtClean="0"/>
              <a:t> If </a:t>
            </a:r>
            <a:r>
              <a:rPr lang="en-US" sz="3400" dirty="0"/>
              <a:t>an antimicrobial agent—organism combination that is defined as </a:t>
            </a:r>
            <a:r>
              <a:rPr lang="en-US" sz="3400" b="1" dirty="0">
                <a:solidFill>
                  <a:srgbClr val="FF0000"/>
                </a:solidFill>
              </a:rPr>
              <a:t>intrinsically resistant </a:t>
            </a:r>
            <a:r>
              <a:rPr lang="en-US" sz="3400" b="1" dirty="0" smtClean="0">
                <a:solidFill>
                  <a:srgbClr val="FF0000"/>
                </a:solidFill>
              </a:rPr>
              <a:t>is</a:t>
            </a:r>
            <a:r>
              <a:rPr lang="en-US" sz="3400" dirty="0"/>
              <a:t> </a:t>
            </a:r>
            <a:r>
              <a:rPr lang="en-US" sz="3400" dirty="0" smtClean="0"/>
              <a:t>tested</a:t>
            </a:r>
            <a:r>
              <a:rPr lang="en-US" sz="3400" dirty="0"/>
              <a:t>, </a:t>
            </a:r>
            <a:r>
              <a:rPr lang="en-US" sz="3400" dirty="0" smtClean="0"/>
              <a:t>result </a:t>
            </a:r>
            <a:r>
              <a:rPr lang="en-US" sz="3400" dirty="0"/>
              <a:t>should be </a:t>
            </a:r>
            <a:r>
              <a:rPr lang="en-US" sz="3400" b="1" dirty="0">
                <a:solidFill>
                  <a:srgbClr val="FF0000"/>
                </a:solidFill>
              </a:rPr>
              <a:t>reported as resistant</a:t>
            </a:r>
            <a:r>
              <a:rPr lang="en-US" sz="3400" dirty="0"/>
              <a:t>. </a:t>
            </a:r>
            <a:endParaRPr lang="fa-IR" sz="3400" dirty="0" smtClean="0"/>
          </a:p>
          <a:p>
            <a:pPr marL="114300" indent="0">
              <a:buNone/>
            </a:pPr>
            <a:endParaRPr lang="en-US" sz="3400" dirty="0" smtClean="0"/>
          </a:p>
          <a:p>
            <a:r>
              <a:rPr lang="en-US" sz="3400" dirty="0" err="1" smtClean="0"/>
              <a:t>Citrobacterfreundii</a:t>
            </a:r>
            <a:r>
              <a:rPr lang="en-US" sz="3400" dirty="0" smtClean="0"/>
              <a:t> </a:t>
            </a:r>
            <a:r>
              <a:rPr lang="en-US" sz="3400" dirty="0"/>
              <a:t>complex, </a:t>
            </a:r>
            <a:r>
              <a:rPr lang="en-US" sz="3400" dirty="0" err="1"/>
              <a:t>Enterobacter</a:t>
            </a:r>
            <a:r>
              <a:rPr lang="en-US" sz="3400" dirty="0"/>
              <a:t> cloacae complex, </a:t>
            </a:r>
            <a:r>
              <a:rPr lang="en-US" sz="3400" dirty="0" err="1"/>
              <a:t>Hafnia</a:t>
            </a:r>
            <a:r>
              <a:rPr lang="en-US" sz="3400" dirty="0"/>
              <a:t> </a:t>
            </a:r>
            <a:r>
              <a:rPr lang="en-US" sz="3400" dirty="0" err="1"/>
              <a:t>alvei</a:t>
            </a:r>
            <a:r>
              <a:rPr lang="en-US" sz="3400" dirty="0"/>
              <a:t>, </a:t>
            </a:r>
            <a:r>
              <a:rPr lang="en-US" sz="3400" dirty="0" err="1"/>
              <a:t>Klebsiella</a:t>
            </a:r>
            <a:r>
              <a:rPr lang="en-US" sz="3400" dirty="0"/>
              <a:t> </a:t>
            </a:r>
            <a:r>
              <a:rPr lang="en-US" sz="3400" dirty="0" smtClean="0"/>
              <a:t> </a:t>
            </a:r>
            <a:r>
              <a:rPr lang="en-US" sz="3400" dirty="0" err="1"/>
              <a:t>aerogenes</a:t>
            </a:r>
            <a:r>
              <a:rPr lang="en-US" sz="3400" dirty="0"/>
              <a:t>, </a:t>
            </a:r>
            <a:r>
              <a:rPr lang="en-US" sz="3400" dirty="0" err="1"/>
              <a:t>Morganella</a:t>
            </a:r>
            <a:r>
              <a:rPr lang="en-US" sz="3400" dirty="0"/>
              <a:t> </a:t>
            </a:r>
            <a:r>
              <a:rPr lang="en-US" sz="3400" dirty="0" err="1"/>
              <a:t>morganii</a:t>
            </a:r>
            <a:r>
              <a:rPr lang="en-US" sz="3400" dirty="0"/>
              <a:t>, </a:t>
            </a:r>
            <a:r>
              <a:rPr lang="en-US" sz="3400" dirty="0" err="1"/>
              <a:t>Providencia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/>
              <a:t>spp., </a:t>
            </a:r>
            <a:r>
              <a:rPr lang="en-US" sz="3400" dirty="0" err="1"/>
              <a:t>Serratia</a:t>
            </a:r>
            <a:r>
              <a:rPr lang="en-US" sz="3400" dirty="0"/>
              <a:t> </a:t>
            </a:r>
            <a:r>
              <a:rPr lang="en-US" sz="3400" dirty="0" err="1"/>
              <a:t>marcescens</a:t>
            </a:r>
            <a:r>
              <a:rPr lang="en-US" sz="3400" dirty="0"/>
              <a:t>, and Yersinia </a:t>
            </a:r>
            <a:r>
              <a:rPr lang="en-US" sz="3400" dirty="0" err="1"/>
              <a:t>enterocolitica</a:t>
            </a:r>
            <a:r>
              <a:rPr lang="en-US" sz="3400" dirty="0"/>
              <a:t> may test susceptible to ceftriaxone, </a:t>
            </a:r>
            <a:r>
              <a:rPr lang="en-US" sz="3400" dirty="0" err="1"/>
              <a:t>cefotaxime</a:t>
            </a:r>
            <a:r>
              <a:rPr lang="en-US" sz="3400" dirty="0"/>
              <a:t>, </a:t>
            </a:r>
            <a:r>
              <a:rPr lang="en-US" sz="3400" dirty="0" err="1"/>
              <a:t>ceftazidime</a:t>
            </a:r>
            <a:r>
              <a:rPr lang="en-US" sz="3400" dirty="0"/>
              <a:t>, and </a:t>
            </a:r>
            <a:r>
              <a:rPr lang="en-US" sz="3400" dirty="0" err="1"/>
              <a:t>ceftaroline</a:t>
            </a:r>
            <a:r>
              <a:rPr lang="en-US" sz="3400" dirty="0"/>
              <a:t>, but these agents may </a:t>
            </a:r>
            <a:br>
              <a:rPr lang="en-US" sz="3400" dirty="0"/>
            </a:br>
            <a:r>
              <a:rPr lang="en-US" sz="3400" dirty="0"/>
              <a:t>be </a:t>
            </a:r>
            <a:r>
              <a:rPr lang="en-US" sz="3400" b="1" dirty="0">
                <a:solidFill>
                  <a:srgbClr val="FF0000"/>
                </a:solidFill>
              </a:rPr>
              <a:t>ineffective</a:t>
            </a:r>
            <a:r>
              <a:rPr lang="en-US" sz="3400" dirty="0"/>
              <a:t> against these genera within a </a:t>
            </a:r>
            <a:r>
              <a:rPr lang="en-US" sz="3400" b="1" dirty="0">
                <a:solidFill>
                  <a:srgbClr val="FF0000"/>
                </a:solidFill>
              </a:rPr>
              <a:t>few days </a:t>
            </a:r>
            <a:r>
              <a:rPr lang="en-US" sz="3400" dirty="0"/>
              <a:t>after initiation of therapy due to </a:t>
            </a:r>
            <a:r>
              <a:rPr lang="en-US" sz="3400" dirty="0" err="1"/>
              <a:t>derepression</a:t>
            </a:r>
            <a:r>
              <a:rPr lang="en-US" sz="3400" dirty="0"/>
              <a:t> of </a:t>
            </a:r>
            <a:r>
              <a:rPr lang="en-US" sz="3400" b="1" dirty="0">
                <a:solidFill>
                  <a:srgbClr val="FF0000"/>
                </a:solidFill>
              </a:rPr>
              <a:t>inducible </a:t>
            </a:r>
            <a:r>
              <a:rPr lang="en-US" sz="3400" b="1" dirty="0" err="1">
                <a:solidFill>
                  <a:srgbClr val="FF0000"/>
                </a:solidFill>
              </a:rPr>
              <a:t>AmpC</a:t>
            </a:r>
            <a:r>
              <a:rPr lang="en-US" sz="3400" b="1" dirty="0">
                <a:solidFill>
                  <a:srgbClr val="FF0000"/>
                </a:solidFill>
              </a:rPr>
              <a:t> ß-lactamase</a:t>
            </a:r>
            <a:r>
              <a:rPr lang="en-US" sz="3400" dirty="0"/>
              <a:t>. </a:t>
            </a:r>
            <a:endParaRPr lang="fa-IR" sz="3400" dirty="0" smtClean="0"/>
          </a:p>
          <a:p>
            <a:endParaRPr lang="fa-IR" sz="3400" dirty="0" smtClean="0"/>
          </a:p>
          <a:p>
            <a:r>
              <a:rPr lang="en-US" sz="3400" dirty="0" smtClean="0"/>
              <a:t>The </a:t>
            </a:r>
            <a:r>
              <a:rPr lang="en-US" sz="3400" dirty="0"/>
              <a:t>risk of </a:t>
            </a:r>
            <a:r>
              <a:rPr lang="en-US" sz="3400" dirty="0" err="1" smtClean="0"/>
              <a:t>AmpC</a:t>
            </a:r>
            <a:r>
              <a:rPr lang="en-US" sz="3400" dirty="0"/>
              <a:t> </a:t>
            </a:r>
            <a:r>
              <a:rPr lang="en-US" sz="3400" dirty="0" err="1" smtClean="0"/>
              <a:t>derepression</a:t>
            </a:r>
            <a:r>
              <a:rPr lang="en-US" sz="3400" dirty="0" smtClean="0"/>
              <a:t> </a:t>
            </a:r>
            <a:r>
              <a:rPr lang="en-US" sz="3400" dirty="0"/>
              <a:t>during therapy is </a:t>
            </a:r>
            <a:r>
              <a:rPr lang="en-US" sz="3400" b="1" dirty="0">
                <a:solidFill>
                  <a:srgbClr val="FF0000"/>
                </a:solidFill>
              </a:rPr>
              <a:t>moderate to high</a:t>
            </a:r>
            <a:r>
              <a:rPr lang="en-US" sz="3400" dirty="0"/>
              <a:t> with </a:t>
            </a:r>
            <a:r>
              <a:rPr lang="en-US" sz="3400" b="1" dirty="0" err="1">
                <a:solidFill>
                  <a:srgbClr val="00B0F0"/>
                </a:solidFill>
              </a:rPr>
              <a:t>C.freundii</a:t>
            </a:r>
            <a:r>
              <a:rPr lang="en-US" sz="3400" b="1" dirty="0">
                <a:solidFill>
                  <a:srgbClr val="00B0F0"/>
                </a:solidFill>
              </a:rPr>
              <a:t> complex, E. cloacae complex, and K. </a:t>
            </a:r>
            <a:r>
              <a:rPr lang="en-US" sz="3400" b="1" dirty="0" err="1">
                <a:solidFill>
                  <a:srgbClr val="00B0F0"/>
                </a:solidFill>
              </a:rPr>
              <a:t>aerogenes</a:t>
            </a:r>
            <a:r>
              <a:rPr lang="en-US" sz="3400" b="1" dirty="0">
                <a:solidFill>
                  <a:srgbClr val="00B0F0"/>
                </a:solidFill>
              </a:rPr>
              <a:t> </a:t>
            </a:r>
            <a:r>
              <a:rPr lang="en-US" sz="3400" dirty="0"/>
              <a:t>and appears to be </a:t>
            </a:r>
            <a:r>
              <a:rPr lang="en-US" sz="3400" b="1" dirty="0">
                <a:solidFill>
                  <a:srgbClr val="FF0000"/>
                </a:solidFill>
              </a:rPr>
              <a:t>less frequent </a:t>
            </a:r>
            <a:r>
              <a:rPr lang="en-US" sz="3400" dirty="0"/>
              <a:t>with </a:t>
            </a:r>
            <a:br>
              <a:rPr lang="en-US" sz="3400" dirty="0"/>
            </a:br>
            <a:r>
              <a:rPr lang="en-US" sz="3400" b="1" dirty="0">
                <a:solidFill>
                  <a:srgbClr val="00B0F0"/>
                </a:solidFill>
              </a:rPr>
              <a:t>M. </a:t>
            </a:r>
            <a:r>
              <a:rPr lang="en-US" sz="3400" b="1" dirty="0" err="1">
                <a:solidFill>
                  <a:srgbClr val="00B0F0"/>
                </a:solidFill>
              </a:rPr>
              <a:t>morganii</a:t>
            </a:r>
            <a:r>
              <a:rPr lang="en-US" sz="3400" b="1" dirty="0">
                <a:solidFill>
                  <a:srgbClr val="00B0F0"/>
                </a:solidFill>
              </a:rPr>
              <a:t>, </a:t>
            </a:r>
            <a:r>
              <a:rPr lang="en-US" sz="3400" b="1" dirty="0" err="1">
                <a:solidFill>
                  <a:srgbClr val="00B0F0"/>
                </a:solidFill>
              </a:rPr>
              <a:t>Providencia</a:t>
            </a:r>
            <a:r>
              <a:rPr lang="en-US" sz="3400" b="1" dirty="0">
                <a:solidFill>
                  <a:srgbClr val="00B0F0"/>
                </a:solidFill>
              </a:rPr>
              <a:t> spp., and S. </a:t>
            </a:r>
            <a:r>
              <a:rPr lang="en-US" sz="3400" b="1" dirty="0" err="1" smtClean="0">
                <a:solidFill>
                  <a:srgbClr val="00B0F0"/>
                </a:solidFill>
              </a:rPr>
              <a:t>marcescens</a:t>
            </a:r>
            <a:r>
              <a:rPr lang="en-US" sz="3400" b="1" dirty="0" smtClean="0">
                <a:solidFill>
                  <a:srgbClr val="00B0F0"/>
                </a:solidFill>
              </a:rPr>
              <a:t>.</a:t>
            </a:r>
            <a:endParaRPr lang="fa-IR" sz="3400" b="1" dirty="0" smtClean="0">
              <a:solidFill>
                <a:srgbClr val="00B0F0"/>
              </a:solidFill>
            </a:endParaRPr>
          </a:p>
          <a:p>
            <a:endParaRPr lang="fa-IR" sz="3400" b="1" dirty="0" smtClean="0">
              <a:solidFill>
                <a:srgbClr val="00B0F0"/>
              </a:solidFill>
            </a:endParaRPr>
          </a:p>
          <a:p>
            <a:r>
              <a:rPr lang="en-US" sz="3400" dirty="0" smtClean="0"/>
              <a:t> </a:t>
            </a:r>
            <a:r>
              <a:rPr lang="en-US" sz="3400" dirty="0"/>
              <a:t>Therefore, isolates that are initially susceptible may become resistant. Testing subsequent isolates </a:t>
            </a:r>
            <a:r>
              <a:rPr lang="en-US" sz="3400" dirty="0" smtClean="0"/>
              <a:t>may</a:t>
            </a:r>
            <a:r>
              <a:rPr lang="en-US" sz="3400" dirty="0"/>
              <a:t> </a:t>
            </a:r>
            <a:r>
              <a:rPr lang="en-US" sz="3400" dirty="0" smtClean="0"/>
              <a:t>be </a:t>
            </a:r>
            <a:r>
              <a:rPr lang="en-US" sz="3400" b="1" dirty="0">
                <a:solidFill>
                  <a:srgbClr val="FF0000"/>
                </a:solidFill>
              </a:rPr>
              <a:t>warranted if clinically indicated</a:t>
            </a:r>
            <a:r>
              <a:rPr lang="en-US" sz="3400" dirty="0"/>
              <a:t>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3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توضیحات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Cefepime</a:t>
            </a:r>
            <a:r>
              <a:rPr lang="en-US" dirty="0" smtClean="0"/>
              <a:t> </a:t>
            </a:r>
            <a:r>
              <a:rPr lang="en-US" dirty="0"/>
              <a:t>should be considered a </a:t>
            </a:r>
            <a:r>
              <a:rPr lang="en-US" b="1" dirty="0">
                <a:solidFill>
                  <a:srgbClr val="FF0000"/>
                </a:solidFill>
              </a:rPr>
              <a:t>Tier 1 agent </a:t>
            </a:r>
            <a:r>
              <a:rPr lang="en-US" dirty="0"/>
              <a:t>for testing and/or reporting of </a:t>
            </a:r>
            <a:r>
              <a:rPr lang="en-US" b="1" dirty="0" err="1">
                <a:solidFill>
                  <a:srgbClr val="00B0F0"/>
                </a:solidFill>
              </a:rPr>
              <a:t>C.freundii</a:t>
            </a:r>
            <a:r>
              <a:rPr lang="en-US" b="1" dirty="0">
                <a:solidFill>
                  <a:srgbClr val="00B0F0"/>
                </a:solidFill>
              </a:rPr>
              <a:t> complex, E. cloacae complex, H. </a:t>
            </a:r>
            <a:r>
              <a:rPr lang="en-US" b="1" dirty="0" err="1">
                <a:solidFill>
                  <a:srgbClr val="00B0F0"/>
                </a:solidFill>
              </a:rPr>
              <a:t>alvei</a:t>
            </a:r>
            <a:r>
              <a:rPr lang="en-US" b="1" dirty="0">
                <a:solidFill>
                  <a:srgbClr val="00B0F0"/>
                </a:solidFill>
              </a:rPr>
              <a:t>, K. </a:t>
            </a:r>
            <a:r>
              <a:rPr lang="en-US" b="1" dirty="0" err="1">
                <a:solidFill>
                  <a:srgbClr val="00B0F0"/>
                </a:solidFill>
              </a:rPr>
              <a:t>aerogenes</a:t>
            </a:r>
            <a:r>
              <a:rPr lang="en-US" b="1" dirty="0">
                <a:solidFill>
                  <a:srgbClr val="00B0F0"/>
                </a:solidFill>
              </a:rPr>
              <a:t>, M. </a:t>
            </a:r>
            <a:r>
              <a:rPr lang="en-US" b="1" dirty="0" err="1">
                <a:solidFill>
                  <a:srgbClr val="00B0F0"/>
                </a:solidFill>
              </a:rPr>
              <a:t>morganii</a:t>
            </a:r>
            <a:r>
              <a:rPr lang="en-US" b="1" dirty="0">
                <a:solidFill>
                  <a:srgbClr val="00B0F0"/>
                </a:solidFill>
              </a:rPr>
              <a:t>, </a:t>
            </a:r>
            <a:r>
              <a:rPr lang="en-US" b="1" dirty="0" err="1" smtClean="0">
                <a:solidFill>
                  <a:srgbClr val="00B0F0"/>
                </a:solidFill>
              </a:rPr>
              <a:t>Providencia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spp., S. </a:t>
            </a:r>
            <a:r>
              <a:rPr lang="en-US" b="1" dirty="0" err="1">
                <a:solidFill>
                  <a:srgbClr val="00B0F0"/>
                </a:solidFill>
              </a:rPr>
              <a:t>marcescens</a:t>
            </a:r>
            <a:r>
              <a:rPr lang="en-US" b="1" dirty="0">
                <a:solidFill>
                  <a:srgbClr val="00B0F0"/>
                </a:solidFill>
              </a:rPr>
              <a:t>, and Y </a:t>
            </a:r>
            <a:r>
              <a:rPr lang="en-US" b="1" dirty="0" err="1" smtClean="0">
                <a:solidFill>
                  <a:srgbClr val="00B0F0"/>
                </a:solidFill>
              </a:rPr>
              <a:t>enterocolitica</a:t>
            </a:r>
            <a:endParaRPr lang="fa-IR" b="1" dirty="0">
              <a:solidFill>
                <a:srgbClr val="00B0F0"/>
              </a:solidFill>
            </a:endParaRPr>
          </a:p>
          <a:p>
            <a:r>
              <a:rPr lang="en-US" dirty="0" smtClean="0"/>
              <a:t> Organisms </a:t>
            </a:r>
            <a:r>
              <a:rPr lang="en-US" dirty="0"/>
              <a:t>that are </a:t>
            </a:r>
            <a:r>
              <a:rPr lang="en-US" b="1" dirty="0">
                <a:solidFill>
                  <a:srgbClr val="FF0000"/>
                </a:solidFill>
              </a:rPr>
              <a:t>susceptible to tetracycline </a:t>
            </a:r>
            <a:r>
              <a:rPr lang="en-US" dirty="0"/>
              <a:t>are also considered susceptible to </a:t>
            </a:r>
            <a:r>
              <a:rPr lang="en-US" b="1" dirty="0">
                <a:solidFill>
                  <a:srgbClr val="FF0000"/>
                </a:solidFill>
              </a:rPr>
              <a:t>doxycycline and minocycline</a:t>
            </a:r>
            <a:r>
              <a:rPr lang="en-US" dirty="0"/>
              <a:t>. </a:t>
            </a:r>
            <a:r>
              <a:rPr lang="en-US" dirty="0" smtClean="0"/>
              <a:t>some </a:t>
            </a:r>
            <a:r>
              <a:rPr lang="en-US" dirty="0"/>
              <a:t>organisms that </a:t>
            </a:r>
            <a:r>
              <a:rPr lang="en-US" dirty="0" smtClean="0"/>
              <a:t>are</a:t>
            </a:r>
            <a:r>
              <a:rPr lang="fa-IR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intermediate </a:t>
            </a:r>
            <a:r>
              <a:rPr lang="en-US" b="1" dirty="0">
                <a:solidFill>
                  <a:srgbClr val="FF0000"/>
                </a:solidFill>
              </a:rPr>
              <a:t>or resistant </a:t>
            </a:r>
            <a:r>
              <a:rPr lang="en-US" dirty="0"/>
              <a:t>to </a:t>
            </a:r>
            <a:r>
              <a:rPr lang="en-US" b="1" dirty="0">
                <a:solidFill>
                  <a:srgbClr val="FF0000"/>
                </a:solidFill>
              </a:rPr>
              <a:t>tetracycline</a:t>
            </a:r>
            <a:r>
              <a:rPr lang="en-US" dirty="0"/>
              <a:t> may be </a:t>
            </a:r>
            <a:r>
              <a:rPr lang="en-US" b="1" dirty="0">
                <a:solidFill>
                  <a:srgbClr val="FF0000"/>
                </a:solidFill>
              </a:rPr>
              <a:t>susceptible to doxycycline </a:t>
            </a:r>
            <a:r>
              <a:rPr lang="en-US" dirty="0"/>
              <a:t>or </a:t>
            </a:r>
            <a:r>
              <a:rPr lang="en-US" b="1" dirty="0">
                <a:solidFill>
                  <a:srgbClr val="FF0000"/>
                </a:solidFill>
              </a:rPr>
              <a:t>minocycline</a:t>
            </a:r>
            <a:r>
              <a:rPr lang="en-US" dirty="0"/>
              <a:t>, or both</a:t>
            </a:r>
            <a:r>
              <a:rPr lang="en-US" dirty="0" smtClean="0"/>
              <a:t>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Salmonella and </a:t>
            </a:r>
            <a:r>
              <a:rPr lang="en-US" b="1" dirty="0" err="1" smtClean="0">
                <a:solidFill>
                  <a:srgbClr val="0070C0"/>
                </a:solidFill>
              </a:rPr>
              <a:t>shigella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Ampicillin,cefotaxime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 smtClean="0">
                <a:solidFill>
                  <a:schemeClr val="tx1"/>
                </a:solidFill>
              </a:rPr>
              <a:t>ceftriaxone,Ciprofloxacin,Levofloxacin,Trimethoprim-sulfamethoxazole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Azithromycin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 </a:t>
            </a:r>
            <a:r>
              <a:rPr lang="en-US" dirty="0" smtClean="0">
                <a:solidFill>
                  <a:schemeClr val="tx1"/>
                </a:solidFill>
              </a:rPr>
              <a:t>None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 </a:t>
            </a:r>
            <a:r>
              <a:rPr lang="en-US" dirty="0" err="1" smtClean="0">
                <a:solidFill>
                  <a:schemeClr val="tx1"/>
                </a:solidFill>
              </a:rPr>
              <a:t>Ertapenem,Meropenem,Imipenem,Tetracycline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Pseudomonas </a:t>
            </a:r>
            <a:r>
              <a:rPr lang="en-US" b="1" dirty="0" err="1" smtClean="0">
                <a:solidFill>
                  <a:srgbClr val="0070C0"/>
                </a:solidFill>
              </a:rPr>
              <a:t>aeruginosa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Ceftazidime,Cefepime,Piperacillin-tazobactam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Tobramycin,Ciprofloxacin,Levofloxacin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err="1" smtClean="0">
                <a:solidFill>
                  <a:schemeClr val="tx1"/>
                </a:solidFill>
              </a:rPr>
              <a:t>Meropenem,Imipenem,Amikacin</a:t>
            </a:r>
            <a:r>
              <a:rPr lang="en-US" dirty="0" smtClean="0">
                <a:solidFill>
                  <a:srgbClr val="FF0000"/>
                </a:solidFill>
              </a:rPr>
              <a:t>(urine only)</a:t>
            </a: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 </a:t>
            </a:r>
            <a:r>
              <a:rPr lang="en-US" dirty="0" err="1">
                <a:solidFill>
                  <a:schemeClr val="tx1"/>
                </a:solidFill>
              </a:rPr>
              <a:t>Cefiderocol,Ceftazidime-avibactam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Ceftolozane-tazobactam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Imipenem-relebactam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Aztreonam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181600"/>
          </a:xfrm>
        </p:spPr>
        <p:txBody>
          <a:bodyPr>
            <a:normAutofit fontScale="92500"/>
          </a:bodyPr>
          <a:lstStyle/>
          <a:p>
            <a:pPr marL="114300" indent="0" algn="l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Acinetobacter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spp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smtClean="0">
                <a:solidFill>
                  <a:schemeClr val="tx1"/>
                </a:solidFill>
              </a:rPr>
              <a:t>Ampicillin-</a:t>
            </a:r>
            <a:r>
              <a:rPr lang="en-US" dirty="0" err="1" smtClean="0">
                <a:solidFill>
                  <a:schemeClr val="tx1"/>
                </a:solidFill>
              </a:rPr>
              <a:t>sulbactam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Ceftazidime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Cefepime,Gentamicin,Tobramycin,Ciprofloxacin,Levofloxacin,Tetracycline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(only </a:t>
            </a:r>
            <a:r>
              <a:rPr lang="en-US" dirty="0">
                <a:solidFill>
                  <a:srgbClr val="FF0000"/>
                </a:solidFill>
              </a:rPr>
              <a:t>urine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</a:t>
            </a:r>
            <a:r>
              <a:rPr lang="en-US" dirty="0" smtClean="0">
                <a:solidFill>
                  <a:schemeClr val="tx1"/>
                </a:solidFill>
              </a:rPr>
              <a:t>,Meropenem,Imipenem,Amikacin, </a:t>
            </a:r>
            <a:r>
              <a:rPr lang="en-US" dirty="0" err="1" smtClean="0">
                <a:solidFill>
                  <a:schemeClr val="tx1"/>
                </a:solidFill>
              </a:rPr>
              <a:t>Piperacillin-tazobactam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Trimethoprim-</a:t>
            </a:r>
            <a:r>
              <a:rPr lang="en-US" dirty="0" err="1" smtClean="0">
                <a:solidFill>
                  <a:schemeClr val="tx1"/>
                </a:solidFill>
              </a:rPr>
              <a:t>sulfamethoxazole,Minocycline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 smtClean="0">
                <a:solidFill>
                  <a:schemeClr val="tx1"/>
                </a:solidFill>
              </a:rPr>
              <a:t>Cefiderocol,Sulbactame-durlobactam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Doxycycline,cefotaxime,ceftriaxone,Colistin or </a:t>
            </a:r>
            <a:r>
              <a:rPr lang="en-US" dirty="0" err="1" smtClean="0">
                <a:solidFill>
                  <a:schemeClr val="tx1"/>
                </a:solidFill>
              </a:rPr>
              <a:t>polymyxin</a:t>
            </a:r>
            <a:r>
              <a:rPr lang="en-US" dirty="0" smtClean="0">
                <a:solidFill>
                  <a:schemeClr val="tx1"/>
                </a:solidFill>
              </a:rPr>
              <a:t> 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l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Burkholderia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cepacia</a:t>
            </a:r>
            <a:r>
              <a:rPr lang="en-US" b="1" dirty="0" smtClean="0">
                <a:solidFill>
                  <a:srgbClr val="0070C0"/>
                </a:solidFill>
              </a:rPr>
              <a:t> complex</a:t>
            </a: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>
                <a:solidFill>
                  <a:schemeClr val="tx1"/>
                </a:solidFill>
              </a:rPr>
              <a:t>Ceftazidime</a:t>
            </a:r>
            <a:r>
              <a:rPr lang="en-US" b="1" dirty="0" err="1" smtClean="0">
                <a:solidFill>
                  <a:schemeClr val="tx1"/>
                </a:solidFill>
              </a:rPr>
              <a:t>,</a:t>
            </a:r>
            <a:r>
              <a:rPr lang="en-US" dirty="0" err="1" smtClean="0">
                <a:solidFill>
                  <a:schemeClr val="tx1"/>
                </a:solidFill>
              </a:rPr>
              <a:t>Meropenem,Levofloxacin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Minocycline, Trimethoprim-</a:t>
            </a:r>
            <a:r>
              <a:rPr lang="en-US" dirty="0" err="1" smtClean="0">
                <a:solidFill>
                  <a:schemeClr val="tx1"/>
                </a:solidFill>
              </a:rPr>
              <a:t>sulfamethoxazole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B: 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C: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D: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l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Stenotrophomonas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maltophilia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</a:t>
            </a:r>
            <a:r>
              <a:rPr lang="en-US" dirty="0" smtClean="0">
                <a:solidFill>
                  <a:schemeClr val="tx1"/>
                </a:solidFill>
              </a:rPr>
              <a:t>Levofloxacin,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Minocycline,Trimethoprim-sulfamethoxazole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B: 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C:</a:t>
            </a:r>
            <a:r>
              <a:rPr lang="en-US" dirty="0">
                <a:solidFill>
                  <a:schemeClr val="tx1"/>
                </a:solidFill>
              </a:rPr>
              <a:t>Cefiderocol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</a:rPr>
              <a:t>D: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انتخاب پنل آنتی بیوتیکی مناسب در نمونه های بالینی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Staphylococcus </a:t>
            </a:r>
            <a:r>
              <a:rPr lang="en-US" b="1" dirty="0" err="1" smtClean="0">
                <a:solidFill>
                  <a:srgbClr val="0070C0"/>
                </a:solidFill>
              </a:rPr>
              <a:t>spp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smtClean="0">
                <a:solidFill>
                  <a:schemeClr val="tx1"/>
                </a:solidFill>
              </a:rPr>
              <a:t>Azithromycin or </a:t>
            </a:r>
            <a:r>
              <a:rPr lang="en-US" dirty="0" err="1" smtClean="0">
                <a:solidFill>
                  <a:schemeClr val="tx1"/>
                </a:solidFill>
              </a:rPr>
              <a:t>Clatithromycin</a:t>
            </a:r>
            <a:r>
              <a:rPr lang="en-US" dirty="0" smtClean="0">
                <a:solidFill>
                  <a:schemeClr val="tx1"/>
                </a:solidFill>
              </a:rPr>
              <a:t> or Erythromycin,Clindamycin,Minocycline,Oxacillin,Cefoxitin,Doxycycline</a:t>
            </a:r>
            <a:r>
              <a:rPr lang="en-US" dirty="0">
                <a:solidFill>
                  <a:schemeClr val="tx1"/>
                </a:solidFill>
              </a:rPr>
              <a:t>,,</a:t>
            </a:r>
            <a:r>
              <a:rPr lang="en-US" dirty="0" smtClean="0">
                <a:solidFill>
                  <a:schemeClr val="tx1"/>
                </a:solidFill>
              </a:rPr>
              <a:t>Tetracycline,Trimethoprim-sulfamethoxazole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Vancomycin,Nitrofurantoin</a:t>
            </a:r>
            <a:r>
              <a:rPr lang="en-US" dirty="0" smtClean="0">
                <a:solidFill>
                  <a:srgbClr val="FF0000"/>
                </a:solidFill>
              </a:rPr>
              <a:t>(only </a:t>
            </a:r>
            <a:r>
              <a:rPr lang="en-US" dirty="0">
                <a:solidFill>
                  <a:srgbClr val="FF0000"/>
                </a:solidFill>
              </a:rPr>
              <a:t>urine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B:</a:t>
            </a:r>
            <a:r>
              <a:rPr lang="en-US" dirty="0" smtClean="0">
                <a:solidFill>
                  <a:schemeClr val="tx1"/>
                </a:solidFill>
              </a:rPr>
              <a:t>Pencillin,Daptommycin,Linezolid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 smtClean="0">
                <a:solidFill>
                  <a:schemeClr val="tx1"/>
                </a:solidFill>
              </a:rPr>
              <a:t>Ceftaroline,Tedizolid,Rifampin,Lefamulin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CiprofloxacinorLevofloxacin,Moxifloxacin,Dalbavancin,Oritavancin,Telavancin,Gentamicin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Enterococcus </a:t>
            </a:r>
            <a:r>
              <a:rPr lang="en-US" b="1" dirty="0" err="1" smtClean="0">
                <a:solidFill>
                  <a:srgbClr val="0070C0"/>
                </a:solidFill>
              </a:rPr>
              <a:t>spp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Penicillin,Ampicllin,Nitrofurantoin</a:t>
            </a:r>
            <a:r>
              <a:rPr lang="en-US" dirty="0" smtClean="0">
                <a:solidFill>
                  <a:srgbClr val="FF0000"/>
                </a:solidFill>
              </a:rPr>
              <a:t>(only urine)</a:t>
            </a: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B:</a:t>
            </a:r>
            <a:r>
              <a:rPr lang="en-US" dirty="0" smtClean="0">
                <a:solidFill>
                  <a:schemeClr val="tx1"/>
                </a:solidFill>
              </a:rPr>
              <a:t>Vancomycin,Gentamicin(high-level resistance testing only),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Daptomycin,Linezolid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Ciprofloxacin</a:t>
            </a:r>
            <a:r>
              <a:rPr lang="en-US" dirty="0">
                <a:solidFill>
                  <a:srgbClr val="FF0000"/>
                </a:solidFill>
              </a:rPr>
              <a:t>(only urine)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Levofloxacin</a:t>
            </a:r>
            <a:r>
              <a:rPr lang="en-US" dirty="0" smtClean="0">
                <a:solidFill>
                  <a:srgbClr val="FF0000"/>
                </a:solidFill>
              </a:rPr>
              <a:t>(only </a:t>
            </a:r>
            <a:r>
              <a:rPr lang="en-US" dirty="0">
                <a:solidFill>
                  <a:srgbClr val="FF0000"/>
                </a:solidFill>
              </a:rPr>
              <a:t>urine)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 smtClean="0">
                <a:solidFill>
                  <a:schemeClr val="tx1"/>
                </a:solidFill>
              </a:rPr>
              <a:t>Streptomycin</a:t>
            </a:r>
            <a:r>
              <a:rPr lang="en-US" dirty="0">
                <a:solidFill>
                  <a:schemeClr val="tx1"/>
                </a:solidFill>
              </a:rPr>
              <a:t>(high-level resistance testing only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 err="1" smtClean="0">
                <a:solidFill>
                  <a:schemeClr val="tx1"/>
                </a:solidFill>
              </a:rPr>
              <a:t>Tedizolid,Fosfomycin</a:t>
            </a:r>
            <a:r>
              <a:rPr lang="en-US" dirty="0">
                <a:solidFill>
                  <a:srgbClr val="FF0000"/>
                </a:solidFill>
              </a:rPr>
              <a:t>(only urine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,Tetracycline</a:t>
            </a:r>
            <a:r>
              <a:rPr lang="en-US" dirty="0">
                <a:solidFill>
                  <a:srgbClr val="FF0000"/>
                </a:solidFill>
              </a:rPr>
              <a:t>(only urine)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Dalbavancin,Oritavancin,Telavancin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114300" indent="0" algn="l">
              <a:buNone/>
            </a:pPr>
            <a:r>
              <a:rPr lang="en-US" b="1" dirty="0" err="1" smtClean="0">
                <a:solidFill>
                  <a:srgbClr val="0070C0"/>
                </a:solidFill>
              </a:rPr>
              <a:t>Hemophilus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influenzae</a:t>
            </a:r>
            <a:r>
              <a:rPr lang="en-US" b="1" dirty="0" smtClean="0">
                <a:solidFill>
                  <a:srgbClr val="0070C0"/>
                </a:solidFill>
              </a:rPr>
              <a:t> and </a:t>
            </a:r>
            <a:r>
              <a:rPr lang="en-US" b="1" dirty="0" err="1" smtClean="0">
                <a:solidFill>
                  <a:srgbClr val="0070C0"/>
                </a:solidFill>
              </a:rPr>
              <a:t>Hemophilus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parainfluenzae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Ampicillin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err="1" smtClean="0">
                <a:solidFill>
                  <a:schemeClr val="tx1"/>
                </a:solidFill>
              </a:rPr>
              <a:t>Cefotaxime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 err="1" smtClean="0">
                <a:solidFill>
                  <a:schemeClr val="tx1"/>
                </a:solidFill>
              </a:rPr>
              <a:t>Ceftazidime</a:t>
            </a:r>
            <a:r>
              <a:rPr lang="en-US" dirty="0" smtClean="0">
                <a:solidFill>
                  <a:schemeClr val="tx1"/>
                </a:solidFill>
              </a:rPr>
              <a:t> or </a:t>
            </a:r>
            <a:r>
              <a:rPr lang="en-US" b="1" dirty="0" smtClean="0">
                <a:solidFill>
                  <a:srgbClr val="FF0000"/>
                </a:solidFill>
              </a:rPr>
              <a:t>Ceftriaxone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Amoxicillin-</a:t>
            </a:r>
            <a:r>
              <a:rPr lang="en-US" dirty="0" err="1" smtClean="0">
                <a:solidFill>
                  <a:schemeClr val="tx1"/>
                </a:solidFill>
              </a:rPr>
              <a:t>clavulanate,Ampicillin</a:t>
            </a:r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sulbactam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Ciprofloxacin or Levofloxacin </a:t>
            </a:r>
            <a:r>
              <a:rPr lang="en-US" dirty="0" err="1" smtClean="0">
                <a:solidFill>
                  <a:schemeClr val="tx1"/>
                </a:solidFill>
              </a:rPr>
              <a:t>orMoxifloxacin,Trimethoprimsulfamethoxazole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C:Meropenem</a:t>
            </a:r>
          </a:p>
          <a:p>
            <a:pPr marL="11430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Ertapenem or </a:t>
            </a:r>
            <a:r>
              <a:rPr lang="en-US" dirty="0" err="1" smtClean="0">
                <a:solidFill>
                  <a:schemeClr val="tx1"/>
                </a:solidFill>
              </a:rPr>
              <a:t>Imipenem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Azithromycin,Clatithromycin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Rifampin,Lefamulin,Tetracycline,Aztreonam,Cefaclor,Cefprozil,Ceftaroline,Cefuroxime,</a:t>
            </a:r>
            <a:r>
              <a:rPr lang="en-US" b="1" dirty="0" smtClean="0">
                <a:solidFill>
                  <a:srgbClr val="FF0000"/>
                </a:solidFill>
              </a:rPr>
              <a:t>Ceftolozane-tazobactame</a:t>
            </a:r>
            <a:r>
              <a:rPr lang="en-US" dirty="0" smtClean="0">
                <a:solidFill>
                  <a:schemeClr val="tx1"/>
                </a:solidFill>
              </a:rPr>
              <a:t>,Cefdinir or </a:t>
            </a:r>
            <a:r>
              <a:rPr lang="en-US" dirty="0" err="1" smtClean="0">
                <a:solidFill>
                  <a:schemeClr val="tx1"/>
                </a:solidFill>
              </a:rPr>
              <a:t>Cefixime</a:t>
            </a:r>
            <a:r>
              <a:rPr lang="en-US" dirty="0" smtClean="0">
                <a:solidFill>
                  <a:schemeClr val="tx1"/>
                </a:solidFill>
              </a:rPr>
              <a:t> or </a:t>
            </a:r>
            <a:r>
              <a:rPr lang="en-US" dirty="0" err="1" smtClean="0">
                <a:solidFill>
                  <a:schemeClr val="tx1"/>
                </a:solidFill>
              </a:rPr>
              <a:t>Cefpodoxime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Neisseria </a:t>
            </a:r>
            <a:r>
              <a:rPr lang="en-US" b="1" dirty="0" err="1" smtClean="0">
                <a:solidFill>
                  <a:srgbClr val="0070C0"/>
                </a:solidFill>
              </a:rPr>
              <a:t>gonorrhoeae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smtClean="0">
                <a:solidFill>
                  <a:schemeClr val="tx1"/>
                </a:solidFill>
              </a:rPr>
              <a:t>Azithromycin,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Ceftriaxone,Cefixime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Ciprofloxacin,Tetracycline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smtClean="0">
                <a:solidFill>
                  <a:schemeClr val="tx1"/>
                </a:solidFill>
              </a:rPr>
              <a:t>None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Neisseria </a:t>
            </a:r>
            <a:r>
              <a:rPr lang="en-US" b="1" dirty="0" err="1" smtClean="0">
                <a:solidFill>
                  <a:srgbClr val="0070C0"/>
                </a:solidFill>
              </a:rPr>
              <a:t>meningitidis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Penicillin,Cefotaxime</a:t>
            </a:r>
            <a:r>
              <a:rPr lang="en-US" dirty="0" smtClean="0">
                <a:solidFill>
                  <a:schemeClr val="tx1"/>
                </a:solidFill>
              </a:rPr>
              <a:t> or Ceftriaxone</a:t>
            </a: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smtClean="0">
                <a:solidFill>
                  <a:schemeClr val="tx1"/>
                </a:solidFill>
              </a:rPr>
              <a:t>None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Meropenem,Azithromycin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Ciprofloxacin</a:t>
            </a:r>
            <a:r>
              <a:rPr lang="en-US" dirty="0" smtClean="0">
                <a:solidFill>
                  <a:schemeClr val="tx1"/>
                </a:solidFill>
              </a:rPr>
              <a:t>, Levofloxacin,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Trimethoprim-</a:t>
            </a:r>
            <a:r>
              <a:rPr lang="en-US" dirty="0" err="1" smtClean="0">
                <a:solidFill>
                  <a:schemeClr val="tx1"/>
                </a:solidFill>
              </a:rPr>
              <a:t>sulfamethoxazole,Minocycline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Rifampin</a:t>
            </a: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029200"/>
          </a:xfrm>
        </p:spPr>
        <p:txBody>
          <a:bodyPr>
            <a:normAutofit lnSpcReduction="10000"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Streptococcus </a:t>
            </a:r>
            <a:r>
              <a:rPr lang="en-US" b="1" dirty="0" err="1" smtClean="0">
                <a:solidFill>
                  <a:srgbClr val="0070C0"/>
                </a:solidFill>
              </a:rPr>
              <a:t>pneumoniae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Erythromycin,Penicillin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Trimethoprim-</a:t>
            </a:r>
            <a:r>
              <a:rPr lang="en-US" dirty="0" err="1" smtClean="0">
                <a:solidFill>
                  <a:schemeClr val="tx1"/>
                </a:solidFill>
              </a:rPr>
              <a:t>sulfamethoxazole,Ceftriaxone,Cefotaxime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err="1" smtClean="0">
                <a:solidFill>
                  <a:schemeClr val="tx1"/>
                </a:solidFill>
              </a:rPr>
              <a:t>Meropenem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Clindamycin,Doxycycline,Tetracycline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,Levofloxacin,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Moxifloxacin,Vancomycin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Amoxicillin,Amoxicillin-clavulanate,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Cefepime,Ceftaroline,Ertapenem,Imipenem,Lefamulin,Linezolid,Cefuroxime,Rifampin</a:t>
            </a: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>
            <a:normAutofit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Streptococcus </a:t>
            </a:r>
            <a:r>
              <a:rPr lang="en-US" b="1" dirty="0" err="1" smtClean="0">
                <a:solidFill>
                  <a:srgbClr val="0070C0"/>
                </a:solidFill>
              </a:rPr>
              <a:t>spp,B</a:t>
            </a:r>
            <a:r>
              <a:rPr lang="en-US" b="1" dirty="0" smtClean="0">
                <a:solidFill>
                  <a:srgbClr val="0070C0"/>
                </a:solidFill>
              </a:rPr>
              <a:t>-hemolytic group</a:t>
            </a: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err="1" smtClean="0">
                <a:solidFill>
                  <a:schemeClr val="tx1"/>
                </a:solidFill>
              </a:rPr>
              <a:t>Clindamycin,Erythromycin,Ampicillin</a:t>
            </a:r>
            <a:r>
              <a:rPr lang="en-US" dirty="0" smtClean="0">
                <a:solidFill>
                  <a:schemeClr val="tx1"/>
                </a:solidFill>
              </a:rPr>
              <a:t> or Penicillin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smtClean="0">
                <a:solidFill>
                  <a:schemeClr val="tx1"/>
                </a:solidFill>
              </a:rPr>
              <a:t>Tetracycline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 </a:t>
            </a:r>
            <a:r>
              <a:rPr lang="en-US" dirty="0" err="1" smtClean="0">
                <a:solidFill>
                  <a:schemeClr val="tx1"/>
                </a:solidFill>
              </a:rPr>
              <a:t>Cefotaxime</a:t>
            </a:r>
            <a:r>
              <a:rPr lang="en-US" dirty="0" smtClean="0">
                <a:solidFill>
                  <a:schemeClr val="tx1"/>
                </a:solidFill>
              </a:rPr>
              <a:t> or </a:t>
            </a:r>
            <a:r>
              <a:rPr lang="en-US" dirty="0" err="1" smtClean="0">
                <a:solidFill>
                  <a:schemeClr val="tx1"/>
                </a:solidFill>
              </a:rPr>
              <a:t>Ceftriaxone,Vancomycin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 </a:t>
            </a:r>
            <a:r>
              <a:rPr lang="en-US" dirty="0" err="1" smtClean="0">
                <a:solidFill>
                  <a:schemeClr val="tx1"/>
                </a:solidFill>
              </a:rPr>
              <a:t>Levofloxacin,Daptomycin,Cefepime,Ceftaroline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Linezolid,Tedizolid,Dalbavancin,Oritavancin,Telavancin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5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Streptococcus </a:t>
            </a:r>
            <a:r>
              <a:rPr lang="en-US" b="1" dirty="0" err="1" smtClean="0">
                <a:solidFill>
                  <a:srgbClr val="0070C0"/>
                </a:solidFill>
              </a:rPr>
              <a:t>spp,Viridans</a:t>
            </a:r>
            <a:r>
              <a:rPr lang="en-US" b="1" dirty="0" smtClean="0">
                <a:solidFill>
                  <a:srgbClr val="0070C0"/>
                </a:solidFill>
              </a:rPr>
              <a:t> group</a:t>
            </a: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</a:t>
            </a:r>
            <a:r>
              <a:rPr lang="en-US" dirty="0" smtClean="0">
                <a:solidFill>
                  <a:schemeClr val="tx1"/>
                </a:solidFill>
              </a:rPr>
              <a:t>Ampicillin,Penicillin, </a:t>
            </a:r>
            <a:r>
              <a:rPr lang="en-US" dirty="0" err="1" smtClean="0">
                <a:solidFill>
                  <a:schemeClr val="tx1"/>
                </a:solidFill>
              </a:rPr>
              <a:t>Ceftriaxone,Cefotaxime</a:t>
            </a: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err="1" smtClean="0">
                <a:solidFill>
                  <a:schemeClr val="tx1"/>
                </a:solidFill>
              </a:rPr>
              <a:t>Vancomycin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 smtClean="0">
                <a:solidFill>
                  <a:schemeClr val="tx1"/>
                </a:solidFill>
              </a:rPr>
              <a:t>Linezolid,Tedizolid,Dalbavancin,Oritavancin,Telavancin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 smtClean="0">
                <a:solidFill>
                  <a:schemeClr val="tx1"/>
                </a:solidFill>
              </a:rPr>
              <a:t>Cefepime,Ceftolozane-tazobactam,Clindamycin,Erythromycin,Levofloxacin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انتخاب پنل آنتی بیوتیکی مناسب برحسب عوامل ضدمیکروبی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114300" indent="0" algn="l">
              <a:buNone/>
            </a:pPr>
            <a:r>
              <a:rPr lang="en-US" b="1" dirty="0" smtClean="0">
                <a:solidFill>
                  <a:srgbClr val="0070C0"/>
                </a:solidFill>
              </a:rPr>
              <a:t>Anaerobes</a:t>
            </a:r>
          </a:p>
          <a:p>
            <a:pPr marL="114300" indent="0"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A: </a:t>
            </a:r>
            <a:r>
              <a:rPr lang="en-US" dirty="0" smtClean="0">
                <a:solidFill>
                  <a:schemeClr val="tx1"/>
                </a:solidFill>
              </a:rPr>
              <a:t>Ampicillin(gram-positive anaerobes),</a:t>
            </a: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Penicillin(gram-positive </a:t>
            </a:r>
            <a:r>
              <a:rPr lang="en-US" dirty="0">
                <a:solidFill>
                  <a:schemeClr val="tx1"/>
                </a:solidFill>
              </a:rPr>
              <a:t>anaerobes</a:t>
            </a:r>
            <a:r>
              <a:rPr lang="en-US" dirty="0" smtClean="0">
                <a:solidFill>
                  <a:schemeClr val="tx1"/>
                </a:solidFill>
              </a:rPr>
              <a:t>),Amoxicillin-</a:t>
            </a:r>
            <a:r>
              <a:rPr lang="en-US" dirty="0" err="1" smtClean="0">
                <a:solidFill>
                  <a:schemeClr val="tx1"/>
                </a:solidFill>
              </a:rPr>
              <a:t>clavulanate,Ampicillin</a:t>
            </a:r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sulbactam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Piperacillin-tazobactam,Ertapenem,Meropenem,Imipenem,Clindamycin,Metronidazole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B: </a:t>
            </a:r>
            <a:r>
              <a:rPr lang="en-US" dirty="0" smtClean="0">
                <a:solidFill>
                  <a:schemeClr val="tx1"/>
                </a:solidFill>
              </a:rPr>
              <a:t>None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C:</a:t>
            </a:r>
            <a:r>
              <a:rPr lang="en-US" dirty="0">
                <a:solidFill>
                  <a:schemeClr val="tx1"/>
                </a:solidFill>
              </a:rPr>
              <a:t>None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D: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Ampicillin(gram-negative </a:t>
            </a:r>
            <a:r>
              <a:rPr lang="en-US" dirty="0">
                <a:solidFill>
                  <a:schemeClr val="tx1"/>
                </a:solidFill>
              </a:rPr>
              <a:t>anaerobes</a:t>
            </a:r>
            <a:r>
              <a:rPr lang="en-US" dirty="0" smtClean="0">
                <a:solidFill>
                  <a:schemeClr val="tx1"/>
                </a:solidFill>
              </a:rPr>
              <a:t>),Penicillin(gram-</a:t>
            </a:r>
            <a:r>
              <a:rPr lang="en-US" dirty="0" err="1" smtClean="0">
                <a:solidFill>
                  <a:schemeClr val="tx1"/>
                </a:solidFill>
              </a:rPr>
              <a:t>negativeanaerobes</a:t>
            </a:r>
            <a:r>
              <a:rPr lang="en-US" dirty="0" smtClean="0">
                <a:solidFill>
                  <a:schemeClr val="tx1"/>
                </a:solidFill>
              </a:rPr>
              <a:t>),Imipenemrelebactam,Cefotetan,Cefoxitin,Ceftriaxone,Moxifloxacin,Tetracycline</a:t>
            </a: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انتخاب پنل آنتی بیوتیکی مناسب در نمونه های بالینی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r" rtl="1">
              <a:buNone/>
            </a:pPr>
            <a:endParaRPr lang="fa-IR" dirty="0"/>
          </a:p>
          <a:p>
            <a:pPr algn="r" rtl="1"/>
            <a:r>
              <a:rPr lang="fa-IR" dirty="0" smtClean="0"/>
              <a:t>انتخاب مناسب ترین عوامل ضدمیکروبی برای آزمایش وگزارش تصمیمی است که بهتر است هر آزمایشگاه بامشورت تیم نظارت برمیکروبیولوژی اتخاذ کند.</a:t>
            </a:r>
          </a:p>
          <a:p>
            <a:pPr marL="114300" indent="0" algn="r" rtl="1">
              <a:buNone/>
            </a:pPr>
            <a:endParaRPr lang="fa-IR" dirty="0" smtClean="0"/>
          </a:p>
          <a:p>
            <a:pPr algn="r" rtl="1"/>
            <a:r>
              <a:rPr lang="fa-IR" dirty="0" smtClean="0"/>
              <a:t>این انتخاب براساس این درک ساخته شده اندکه عوامل خاص بیمار(مانند سن ومحل بدن)یا وعوامل خاص ارگانیسم(مانند پروفایل کلی حساسیت ضدمیکروبی)باید برای آزمایش وگزارش هر عامل جداگانه درنظر گرفته شوند.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5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انتخاب محیط کشت برای نمونه های مختلف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811396"/>
              </p:ext>
            </p:extLst>
          </p:nvPr>
        </p:nvGraphicFramePr>
        <p:xfrm>
          <a:off x="533400" y="3124200"/>
          <a:ext cx="82296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762000"/>
                <a:gridCol w="990600"/>
                <a:gridCol w="685800"/>
                <a:gridCol w="838200"/>
                <a:gridCol w="838200"/>
                <a:gridCol w="9144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Body</a:t>
                      </a:r>
                      <a:r>
                        <a:rPr lang="en-US" baseline="0" dirty="0" smtClean="0"/>
                        <a:t> cavities fluid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</a:t>
                      </a:r>
                      <a:r>
                        <a:rPr lang="en-US" baseline="0" dirty="0" smtClean="0"/>
                        <a:t> or EMB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Cerebrospinal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Peritoneal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BCB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Pleural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BCB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Pericardial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BCB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Synovial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BCB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15147"/>
              </p:ext>
            </p:extLst>
          </p:nvPr>
        </p:nvGraphicFramePr>
        <p:xfrm>
          <a:off x="1905000" y="2743200"/>
          <a:ext cx="685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 for aerobic and </a:t>
                      </a:r>
                      <a:r>
                        <a:rPr lang="en-US" dirty="0" err="1" smtClean="0"/>
                        <a:t>facultatativ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for anaerobic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انتخاب محیط کشت برای نمونه های مختلف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006564"/>
              </p:ext>
            </p:extLst>
          </p:nvPr>
        </p:nvGraphicFramePr>
        <p:xfrm>
          <a:off x="457200" y="2819400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762000"/>
                <a:gridCol w="990600"/>
                <a:gridCol w="685800"/>
                <a:gridCol w="762000"/>
                <a:gridCol w="914400"/>
                <a:gridCol w="9144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</a:t>
                      </a:r>
                      <a:r>
                        <a:rPr lang="en-US" baseline="0" dirty="0" smtClean="0"/>
                        <a:t> or EMB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Swab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Aspirate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88068"/>
              </p:ext>
            </p:extLst>
          </p:nvPr>
        </p:nvGraphicFramePr>
        <p:xfrm>
          <a:off x="1828800" y="2438400"/>
          <a:ext cx="685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 for aerobic and </a:t>
                      </a:r>
                      <a:r>
                        <a:rPr lang="en-US" dirty="0" err="1" smtClean="0"/>
                        <a:t>facultatativ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for anaerobic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انتخاب محیط کشت برای نمونه های مختلف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113648"/>
              </p:ext>
            </p:extLst>
          </p:nvPr>
        </p:nvGraphicFramePr>
        <p:xfrm>
          <a:off x="457200" y="2514600"/>
          <a:ext cx="8229600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685800"/>
                <a:gridCol w="990600"/>
                <a:gridCol w="685800"/>
                <a:gridCol w="762000"/>
                <a:gridCol w="914400"/>
                <a:gridCol w="9144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Respiratory tract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</a:t>
                      </a:r>
                      <a:r>
                        <a:rPr lang="en-US" baseline="0" dirty="0" smtClean="0"/>
                        <a:t> or EMB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Sputum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Throat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Bronchoalveolar</a:t>
                      </a:r>
                      <a:r>
                        <a:rPr lang="en-US" baseline="0" dirty="0" smtClean="0"/>
                        <a:t> lavage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Brush,Washing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Nasal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314832"/>
              </p:ext>
            </p:extLst>
          </p:nvPr>
        </p:nvGraphicFramePr>
        <p:xfrm>
          <a:off x="1905000" y="2133600"/>
          <a:ext cx="6781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 for aerobic and </a:t>
                      </a:r>
                      <a:r>
                        <a:rPr lang="en-US" dirty="0" err="1" smtClean="0"/>
                        <a:t>facultatativ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for anaerobic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7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انتخاب محیط کشت برای نمونه های مختلف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6325396"/>
              </p:ext>
            </p:extLst>
          </p:nvPr>
        </p:nvGraphicFramePr>
        <p:xfrm>
          <a:off x="533400" y="2590800"/>
          <a:ext cx="8229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685800"/>
                <a:gridCol w="990600"/>
                <a:gridCol w="685800"/>
                <a:gridCol w="838200"/>
                <a:gridCol w="838200"/>
                <a:gridCol w="990600"/>
                <a:gridCol w="685800"/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Genitourinary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</a:t>
                      </a:r>
                      <a:r>
                        <a:rPr lang="en-US" baseline="0" dirty="0" smtClean="0"/>
                        <a:t> or EMB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Vaginal/Rectal</a:t>
                      </a:r>
                      <a:r>
                        <a:rPr lang="en-US" baseline="0" dirty="0" smtClean="0"/>
                        <a:t> for GBS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GBSmedi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</a:t>
                      </a:r>
                      <a:r>
                        <a:rPr lang="en-US" dirty="0" err="1" smtClean="0"/>
                        <a:t>edi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Cervix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GC </a:t>
                      </a:r>
                      <a:r>
                        <a:rPr lang="en-US" dirty="0" err="1" smtClean="0"/>
                        <a:t>medi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Urethra/Penis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GC </a:t>
                      </a:r>
                      <a:r>
                        <a:rPr lang="en-US" dirty="0" err="1" smtClean="0"/>
                        <a:t>medi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510108"/>
              </p:ext>
            </p:extLst>
          </p:nvPr>
        </p:nvGraphicFramePr>
        <p:xfrm>
          <a:off x="2286000" y="2209800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 for aerobic and </a:t>
                      </a:r>
                      <a:r>
                        <a:rPr lang="en-US" dirty="0" err="1" smtClean="0"/>
                        <a:t>facultatativ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for anaerobic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انتخاب محیط کشت برای نمونه های مختلف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578827"/>
              </p:ext>
            </p:extLst>
          </p:nvPr>
        </p:nvGraphicFramePr>
        <p:xfrm>
          <a:off x="533400" y="2819400"/>
          <a:ext cx="8229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685800"/>
                <a:gridCol w="990600"/>
                <a:gridCol w="685800"/>
                <a:gridCol w="838200"/>
                <a:gridCol w="838200"/>
                <a:gridCol w="990600"/>
                <a:gridCol w="685800"/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</a:t>
                      </a:r>
                      <a:r>
                        <a:rPr lang="en-US" baseline="0" dirty="0" smtClean="0"/>
                        <a:t> or EMB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Midvoid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Suprapubic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73602"/>
              </p:ext>
            </p:extLst>
          </p:nvPr>
        </p:nvGraphicFramePr>
        <p:xfrm>
          <a:off x="2286000" y="2438400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 for aerobic and </a:t>
                      </a:r>
                      <a:r>
                        <a:rPr lang="en-US" dirty="0" err="1" smtClean="0"/>
                        <a:t>facultatativ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for anaerobic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4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راهنمای انتخاب محیط کشت برای نمونه های مختلف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343834"/>
              </p:ext>
            </p:extLst>
          </p:nvPr>
        </p:nvGraphicFramePr>
        <p:xfrm>
          <a:off x="457200" y="2895600"/>
          <a:ext cx="82296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685800"/>
                <a:gridCol w="990600"/>
                <a:gridCol w="685800"/>
                <a:gridCol w="838200"/>
                <a:gridCol w="838200"/>
                <a:gridCol w="990600"/>
                <a:gridCol w="685800"/>
                <a:gridCol w="762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Other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MAC</a:t>
                      </a:r>
                      <a:r>
                        <a:rPr lang="en-US" baseline="0" dirty="0" smtClean="0"/>
                        <a:t> or EMB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EB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</a:t>
                      </a:r>
                      <a:r>
                        <a:rPr lang="en-US" baseline="0" dirty="0" smtClean="0"/>
                        <a:t> or </a:t>
                      </a:r>
                      <a:r>
                        <a:rPr lang="en-US" dirty="0" smtClean="0"/>
                        <a:t>XLD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Eye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Ear,internal</a:t>
                      </a:r>
                      <a:r>
                        <a:rPr lang="en-US" dirty="0" smtClean="0"/>
                        <a:t> aspirate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Vascular catheter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777907"/>
              </p:ext>
            </p:extLst>
          </p:nvPr>
        </p:nvGraphicFramePr>
        <p:xfrm>
          <a:off x="2209800" y="2514600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/>
                <a:gridCol w="2514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 for aerobic and </a:t>
                      </a:r>
                      <a:r>
                        <a:rPr lang="en-US" dirty="0" err="1" smtClean="0"/>
                        <a:t>facultatativ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r>
                        <a:rPr lang="en-US" baseline="0" dirty="0" smtClean="0"/>
                        <a:t> for anaerobic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914</TotalTime>
  <Words>1158</Words>
  <Application>Microsoft Office PowerPoint</Application>
  <PresentationFormat>On-screen Show (4:3)</PresentationFormat>
  <Paragraphs>361</Paragraphs>
  <Slides>28</Slides>
  <Notes>3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Apothecary</vt:lpstr>
      <vt:lpstr>بنام خدای مهربان</vt:lpstr>
      <vt:lpstr>انتخاب پنل آنتی بیوتیکی مناسب در نمونه های بالینی</vt:lpstr>
      <vt:lpstr>انتخاب پنل آنتی بیوتیکی مناسب در نمونه های بالینی</vt:lpstr>
      <vt:lpstr>راهنمای انتخاب محیط کشت برای نمونه های مختلف</vt:lpstr>
      <vt:lpstr>راهنمای انتخاب محیط کشت برای نمونه های مختلف</vt:lpstr>
      <vt:lpstr>راهنمای انتخاب محیط کشت برای نمونه های مختلف</vt:lpstr>
      <vt:lpstr>راهنمای انتخاب محیط کشت برای نمونه های مختلف</vt:lpstr>
      <vt:lpstr>راهنمای انتخاب محیط کشت برای نمونه های مختلف</vt:lpstr>
      <vt:lpstr>راهنمای انتخاب محیط کشت برای نمونه های مختلف</vt:lpstr>
      <vt:lpstr>سیستم گزارش دهی حساسیت آنتی بیوتیکی</vt:lpstr>
      <vt:lpstr>هشدار</vt:lpstr>
      <vt:lpstr>انتخاب پنل آنتی بیوتیکی مناسب برحسب عوامل ضدمیکروبی</vt:lpstr>
      <vt:lpstr>توضیحات</vt:lpstr>
      <vt:lpstr>توضیحات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  <vt:lpstr>انتخاب پنل آنتی بیوتیکی مناسب برحسب عوامل ضدمیکروبی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انتخاب پنل آنتی بیوتیکی مناسب در نمونه های بالینی</dc:title>
  <dc:creator>surface</dc:creator>
  <cp:lastModifiedBy>surface</cp:lastModifiedBy>
  <cp:revision>145</cp:revision>
  <dcterms:created xsi:type="dcterms:W3CDTF">2025-12-28T14:15:35Z</dcterms:created>
  <dcterms:modified xsi:type="dcterms:W3CDTF">2026-01-07T18:47:56Z</dcterms:modified>
</cp:coreProperties>
</file>